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6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300" r:id="rId45"/>
    <p:sldId id="301" r:id="rId46"/>
    <p:sldId id="303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53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78" d="100"/>
          <a:sy n="78" d="100"/>
        </p:scale>
        <p:origin x="3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uel Shu Kin KWAN" userId="a262f3fe-64fa-4e32-907d-75e5c984c654" providerId="ADAL" clId="{EBF3FF91-FCED-4C14-9571-91D5E2B9BEE4}"/>
    <pc:docChg chg="delSld">
      <pc:chgData name="Samuel Shu Kin KWAN" userId="a262f3fe-64fa-4e32-907d-75e5c984c654" providerId="ADAL" clId="{EBF3FF91-FCED-4C14-9571-91D5E2B9BEE4}" dt="2020-09-09T08:20:12.509" v="1" actId="47"/>
      <pc:docMkLst>
        <pc:docMk/>
      </pc:docMkLst>
      <pc:sldChg chg="del">
        <pc:chgData name="Samuel Shu Kin KWAN" userId="a262f3fe-64fa-4e32-907d-75e5c984c654" providerId="ADAL" clId="{EBF3FF91-FCED-4C14-9571-91D5E2B9BEE4}" dt="2020-09-09T08:20:12.509" v="1" actId="47"/>
        <pc:sldMkLst>
          <pc:docMk/>
          <pc:sldMk cId="1631413197" sldId="305"/>
        </pc:sldMkLst>
      </pc:sldChg>
      <pc:sldChg chg="del">
        <pc:chgData name="Samuel Shu Kin KWAN" userId="a262f3fe-64fa-4e32-907d-75e5c984c654" providerId="ADAL" clId="{EBF3FF91-FCED-4C14-9571-91D5E2B9BEE4}" dt="2020-09-09T08:20:11.723" v="0" actId="47"/>
        <pc:sldMkLst>
          <pc:docMk/>
          <pc:sldMk cId="1012786158" sldId="30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8DFDC-3971-425D-94ED-B2880E702D41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A069F-2439-41D2-9A1B-65043DD68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60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8DFDC-3971-425D-94ED-B2880E702D41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A069F-2439-41D2-9A1B-65043DD68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048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8DFDC-3971-425D-94ED-B2880E702D41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A069F-2439-41D2-9A1B-65043DD68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138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8DFDC-3971-425D-94ED-B2880E702D41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A069F-2439-41D2-9A1B-65043DD68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367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8DFDC-3971-425D-94ED-B2880E702D41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A069F-2439-41D2-9A1B-65043DD68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892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8DFDC-3971-425D-94ED-B2880E702D41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A069F-2439-41D2-9A1B-65043DD68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714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8DFDC-3971-425D-94ED-B2880E702D41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A069F-2439-41D2-9A1B-65043DD68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817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8DFDC-3971-425D-94ED-B2880E702D41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A069F-2439-41D2-9A1B-65043DD68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583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8DFDC-3971-425D-94ED-B2880E702D41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A069F-2439-41D2-9A1B-65043DD68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889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8DFDC-3971-425D-94ED-B2880E702D41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A069F-2439-41D2-9A1B-65043DD68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56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8DFDC-3971-425D-94ED-B2880E702D41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A069F-2439-41D2-9A1B-65043DD68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781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8DFDC-3971-425D-94ED-B2880E702D41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A069F-2439-41D2-9A1B-65043DD68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869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itsc.ust.hk/services/general-it-services/communication-collaboration/microsoft-teams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png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itsc.ust.hk/services/general-it-services/user-account/office-365-for-staff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HK" dirty="0"/>
              <a:t>Microsoft Teams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HK" dirty="0"/>
              <a:t>Team Collaboration Tool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006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Language Selection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5174"/>
          <a:stretch/>
        </p:blipFill>
        <p:spPr>
          <a:xfrm>
            <a:off x="1023308" y="1376916"/>
            <a:ext cx="4128368" cy="5061984"/>
          </a:xfrm>
          <a:prstGeom prst="rect">
            <a:avLst/>
          </a:prstGeom>
          <a:ln>
            <a:solidFill>
              <a:srgbClr val="4B53BC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5015"/>
          <a:stretch/>
        </p:blipFill>
        <p:spPr>
          <a:xfrm>
            <a:off x="5970826" y="1119741"/>
            <a:ext cx="5312595" cy="5052459"/>
          </a:xfrm>
          <a:prstGeom prst="rect">
            <a:avLst/>
          </a:prstGeom>
          <a:ln>
            <a:solidFill>
              <a:srgbClr val="4B53BC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023308" y="6457950"/>
            <a:ext cx="4128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HK" dirty="0">
                <a:solidFill>
                  <a:srgbClr val="FF0000"/>
                </a:solidFill>
              </a:rPr>
              <a:t>Click </a:t>
            </a:r>
            <a:r>
              <a:rPr lang="en-HK" b="1" dirty="0">
                <a:solidFill>
                  <a:srgbClr val="FF0000"/>
                </a:solidFill>
              </a:rPr>
              <a:t>Settings</a:t>
            </a:r>
            <a:r>
              <a:rPr lang="en-HK" dirty="0">
                <a:solidFill>
                  <a:srgbClr val="FF0000"/>
                </a:solidFill>
              </a:rPr>
              <a:t> and select </a:t>
            </a:r>
            <a:r>
              <a:rPr lang="en-HK" b="1" dirty="0">
                <a:solidFill>
                  <a:srgbClr val="FF0000"/>
                </a:solidFill>
              </a:rPr>
              <a:t>Switch view</a:t>
            </a:r>
            <a:r>
              <a:rPr lang="en-HK" dirty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70825" y="6191250"/>
            <a:ext cx="5312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HK" dirty="0">
                <a:solidFill>
                  <a:srgbClr val="FF0000"/>
                </a:solidFill>
              </a:rPr>
              <a:t>In </a:t>
            </a:r>
            <a:r>
              <a:rPr lang="en-HK" b="1" dirty="0">
                <a:solidFill>
                  <a:srgbClr val="FF0000"/>
                </a:solidFill>
              </a:rPr>
              <a:t>General</a:t>
            </a:r>
            <a:r>
              <a:rPr lang="en-HK" dirty="0">
                <a:solidFill>
                  <a:srgbClr val="FF0000"/>
                </a:solidFill>
              </a:rPr>
              <a:t> section, click the </a:t>
            </a:r>
            <a:r>
              <a:rPr lang="en-HK" b="1" dirty="0">
                <a:solidFill>
                  <a:srgbClr val="FF0000"/>
                </a:solidFill>
              </a:rPr>
              <a:t>Language</a:t>
            </a:r>
            <a:r>
              <a:rPr lang="en-HK" dirty="0">
                <a:solidFill>
                  <a:srgbClr val="FF0000"/>
                </a:solidFill>
              </a:rPr>
              <a:t> dropdown to select your preferred language.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27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Files Sharing in Microsoft Teams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HK" dirty="0"/>
              <a:t>You do not need to send files to your Team members. Files located in Files tab of the Team can be accessed by all members of the Team.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079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Access Files in Team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4" y="1431642"/>
            <a:ext cx="10448926" cy="47893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52550" y="3771196"/>
            <a:ext cx="18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>
                <a:solidFill>
                  <a:srgbClr val="FF0000"/>
                </a:solidFill>
              </a:rPr>
              <a:t>Go to Team and click the </a:t>
            </a:r>
            <a:r>
              <a:rPr lang="en-HK" b="1" dirty="0">
                <a:solidFill>
                  <a:srgbClr val="FF0000"/>
                </a:solidFill>
              </a:rPr>
              <a:t>Files</a:t>
            </a:r>
            <a:r>
              <a:rPr lang="en-HK" dirty="0">
                <a:solidFill>
                  <a:srgbClr val="FF0000"/>
                </a:solidFill>
              </a:rPr>
              <a:t> tab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371725" y="3143250"/>
            <a:ext cx="0" cy="62794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3057525" y="2133600"/>
            <a:ext cx="1647825" cy="78034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277350" y="4333875"/>
            <a:ext cx="23241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>
                <a:solidFill>
                  <a:srgbClr val="FF0000"/>
                </a:solidFill>
              </a:rPr>
              <a:t>All files of the Team are displayed here.</a:t>
            </a:r>
          </a:p>
          <a:p>
            <a:r>
              <a:rPr lang="en-HK" dirty="0">
                <a:solidFill>
                  <a:srgbClr val="FF0000"/>
                </a:solidFill>
              </a:rPr>
              <a:t>All members (but not guests) can edit the files.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261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Access Files in Windows / iOS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13246"/>
          <a:stretch/>
        </p:blipFill>
        <p:spPr>
          <a:xfrm>
            <a:off x="838200" y="1690688"/>
            <a:ext cx="7372350" cy="3522777"/>
          </a:xfrm>
          <a:prstGeom prst="rect">
            <a:avLst/>
          </a:prstGeom>
          <a:ln>
            <a:solidFill>
              <a:srgbClr val="4B53BC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753" y="758883"/>
            <a:ext cx="2966745" cy="5276850"/>
          </a:xfrm>
          <a:prstGeom prst="rect">
            <a:avLst/>
          </a:prstGeom>
          <a:ln>
            <a:solidFill>
              <a:srgbClr val="4B53BC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733753" y="6058700"/>
            <a:ext cx="2966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>
                <a:solidFill>
                  <a:srgbClr val="FF0000"/>
                </a:solidFill>
              </a:rPr>
              <a:t>Access files through iOS App</a:t>
            </a:r>
          </a:p>
          <a:p>
            <a:r>
              <a:rPr lang="en-HK" dirty="0">
                <a:solidFill>
                  <a:srgbClr val="FF0000"/>
                </a:solidFill>
              </a:rPr>
              <a:t>iOS Version: 2.0.12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5229225"/>
            <a:ext cx="7372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>
                <a:solidFill>
                  <a:srgbClr val="FF0000"/>
                </a:solidFill>
              </a:rPr>
              <a:t>Access files through Windows App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206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Team Space: Shared with Team Members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991" y="1343024"/>
            <a:ext cx="8613783" cy="52597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639300" y="1352550"/>
            <a:ext cx="230505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HK" sz="1600" dirty="0">
                <a:solidFill>
                  <a:srgbClr val="FF0000"/>
                </a:solidFill>
              </a:rPr>
              <a:t>All chats of the Team can be found in </a:t>
            </a:r>
            <a:r>
              <a:rPr lang="en-HK" sz="1600" b="1" dirty="0">
                <a:solidFill>
                  <a:srgbClr val="FF0000"/>
                </a:solidFill>
              </a:rPr>
              <a:t>Posts </a:t>
            </a:r>
            <a:r>
              <a:rPr lang="en-HK" sz="1600" dirty="0">
                <a:solidFill>
                  <a:srgbClr val="FF0000"/>
                </a:solidFill>
              </a:rPr>
              <a:t>tab.</a:t>
            </a:r>
          </a:p>
          <a:p>
            <a:pPr marL="342900" indent="-342900">
              <a:buAutoNum type="arabicPeriod"/>
            </a:pPr>
            <a:r>
              <a:rPr lang="en-HK" sz="1600" dirty="0">
                <a:solidFill>
                  <a:srgbClr val="FF0000"/>
                </a:solidFill>
              </a:rPr>
              <a:t>Files attached in chats are stored in </a:t>
            </a:r>
            <a:r>
              <a:rPr lang="en-HK" sz="1600" b="1" dirty="0">
                <a:solidFill>
                  <a:srgbClr val="FF0000"/>
                </a:solidFill>
              </a:rPr>
              <a:t>Files</a:t>
            </a:r>
            <a:r>
              <a:rPr lang="en-HK" sz="1600" dirty="0">
                <a:solidFill>
                  <a:srgbClr val="FF0000"/>
                </a:solidFill>
              </a:rPr>
              <a:t>.</a:t>
            </a:r>
          </a:p>
          <a:p>
            <a:pPr marL="342900" indent="-342900">
              <a:buAutoNum type="arabicPeriod"/>
            </a:pPr>
            <a:r>
              <a:rPr lang="en-HK" sz="1600" dirty="0">
                <a:solidFill>
                  <a:srgbClr val="FF0000"/>
                </a:solidFill>
              </a:rPr>
              <a:t>There are only 3 types of rights in Team: owner, member, &amp; guest.</a:t>
            </a:r>
          </a:p>
          <a:p>
            <a:pPr marL="342900" indent="-342900">
              <a:buFontTx/>
              <a:buAutoNum type="arabicPeriod"/>
            </a:pPr>
            <a:r>
              <a:rPr lang="en-HK" sz="1600" dirty="0">
                <a:solidFill>
                  <a:srgbClr val="FF0000"/>
                </a:solidFill>
              </a:rPr>
              <a:t>One team site can have maximum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HK" sz="1600" b="1" dirty="0">
                <a:solidFill>
                  <a:srgbClr val="FF0000"/>
                </a:solidFill>
              </a:rPr>
              <a:t>25 TB</a:t>
            </a:r>
            <a:r>
              <a:rPr lang="en-HK" sz="1600" dirty="0">
                <a:solidFill>
                  <a:srgbClr val="FF0000"/>
                </a:solidFill>
              </a:rPr>
              <a:t> for storage. (</a:t>
            </a:r>
            <a:r>
              <a:rPr lang="en-US" sz="1600" dirty="0">
                <a:solidFill>
                  <a:srgbClr val="FF0000"/>
                </a:solidFill>
                <a:hlinkClick r:id="rId3"/>
              </a:rPr>
              <a:t>https://itsc.ust.hk/services/general-it-services/communication-collaboration/microsoft-teams</a:t>
            </a:r>
            <a:r>
              <a:rPr lang="en-US" sz="16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4295775" y="1690688"/>
            <a:ext cx="304800" cy="27146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38675" y="1690688"/>
            <a:ext cx="304800" cy="27146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629774" y="6123087"/>
            <a:ext cx="1581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>
                <a:solidFill>
                  <a:srgbClr val="FF0000"/>
                </a:solidFill>
              </a:rPr>
              <a:t>Chats in Team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8820149" y="5660053"/>
            <a:ext cx="857250" cy="6477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3601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Access Permission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3914" y="2478832"/>
            <a:ext cx="2464121" cy="43049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838" y="3107505"/>
            <a:ext cx="2133333" cy="304761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9400"/>
            <a:ext cx="8323523" cy="4351338"/>
          </a:xfrm>
        </p:spPr>
        <p:txBody>
          <a:bodyPr/>
          <a:lstStyle/>
          <a:p>
            <a:r>
              <a:rPr lang="en-HK" dirty="0"/>
              <a:t>Permission is set for accessing the whole team site</a:t>
            </a:r>
          </a:p>
          <a:p>
            <a:r>
              <a:rPr lang="en-HK" dirty="0"/>
              <a:t>To check permissions, you may open your Team in SharePoint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3165" y="723900"/>
            <a:ext cx="2420474" cy="572371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2371725" y="2771775"/>
            <a:ext cx="2361161" cy="284161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972792" y="4849122"/>
            <a:ext cx="18774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HK" sz="1600" b="1" dirty="0">
                <a:solidFill>
                  <a:srgbClr val="FF0000"/>
                </a:solidFill>
              </a:rPr>
              <a:t>Owners</a:t>
            </a:r>
            <a:r>
              <a:rPr lang="en-HK" sz="1600" dirty="0">
                <a:solidFill>
                  <a:srgbClr val="FF0000"/>
                </a:solidFill>
              </a:rPr>
              <a:t> have full control</a:t>
            </a:r>
          </a:p>
          <a:p>
            <a:pPr marL="342900" indent="-342900">
              <a:buAutoNum type="arabicPeriod"/>
            </a:pPr>
            <a:r>
              <a:rPr lang="en-HK" sz="1600" b="1" dirty="0">
                <a:solidFill>
                  <a:srgbClr val="FF0000"/>
                </a:solidFill>
              </a:rPr>
              <a:t>Members</a:t>
            </a:r>
            <a:r>
              <a:rPr lang="en-HK" sz="1600" dirty="0">
                <a:solidFill>
                  <a:srgbClr val="FF0000"/>
                </a:solidFill>
              </a:rPr>
              <a:t> will have edit rights</a:t>
            </a:r>
          </a:p>
          <a:p>
            <a:pPr marL="342900" indent="-342900">
              <a:buAutoNum type="arabicPeriod"/>
            </a:pPr>
            <a:r>
              <a:rPr lang="en-HK" sz="1600" b="1" dirty="0">
                <a:solidFill>
                  <a:srgbClr val="FF0000"/>
                </a:solidFill>
              </a:rPr>
              <a:t>Visitors/Guests</a:t>
            </a:r>
            <a:r>
              <a:rPr lang="en-HK" sz="1600" dirty="0">
                <a:solidFill>
                  <a:srgbClr val="FF0000"/>
                </a:solidFill>
              </a:rPr>
              <a:t> have read-only rights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6338016" y="1990726"/>
            <a:ext cx="2510709" cy="380999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331397" y="4192581"/>
            <a:ext cx="12792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1600" dirty="0">
                <a:solidFill>
                  <a:srgbClr val="FF0000"/>
                </a:solidFill>
              </a:rPr>
              <a:t>Change the permissions settings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655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Manipulation of Shared Files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749" y="1498482"/>
            <a:ext cx="2380952" cy="30190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90625" y="2057400"/>
            <a:ext cx="885825" cy="3905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43125" y="2057399"/>
            <a:ext cx="885825" cy="3905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90748" y="4786124"/>
            <a:ext cx="26478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HK" dirty="0">
                <a:solidFill>
                  <a:srgbClr val="FF0000"/>
                </a:solidFill>
              </a:rPr>
              <a:t>You can create new folder, Word, Excel, PowerPoint files and Forms in Team</a:t>
            </a:r>
          </a:p>
          <a:p>
            <a:pPr marL="342900" indent="-342900">
              <a:buFont typeface="+mj-lt"/>
              <a:buAutoNum type="arabicPeriod"/>
            </a:pPr>
            <a:r>
              <a:rPr lang="en-HK" dirty="0">
                <a:solidFill>
                  <a:srgbClr val="FF0000"/>
                </a:solidFill>
              </a:rPr>
              <a:t>You can also upload files from local drive to Team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0570" y="1498482"/>
            <a:ext cx="8161905" cy="360952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772400" y="4621723"/>
            <a:ext cx="276225" cy="32880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101522" y="2457449"/>
            <a:ext cx="990600" cy="34290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101522" y="1885948"/>
            <a:ext cx="990600" cy="34290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114800" y="5159884"/>
            <a:ext cx="74686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HK" dirty="0">
                <a:solidFill>
                  <a:srgbClr val="FF0000"/>
                </a:solidFill>
              </a:rPr>
              <a:t>You can share the file link to members, so they can access the file through the link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en-HK" dirty="0">
                <a:solidFill>
                  <a:srgbClr val="FF0000"/>
                </a:solidFill>
              </a:rPr>
              <a:t>You can download the file to your local drive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en-HK" dirty="0">
                <a:solidFill>
                  <a:srgbClr val="FF0000"/>
                </a:solidFill>
              </a:rPr>
              <a:t>To review file version history, you may go to SharePoint 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>
            <a:stCxn id="10" idx="0"/>
          </p:cNvCxnSpPr>
          <p:nvPr/>
        </p:nvCxnSpPr>
        <p:spPr>
          <a:xfrm flipV="1">
            <a:off x="7910513" y="2228849"/>
            <a:ext cx="191009" cy="239287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7910512" y="2800350"/>
            <a:ext cx="329123" cy="182137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569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Collaboration Online Editing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20" y="1329413"/>
            <a:ext cx="8161905" cy="360952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53422" y="1409700"/>
            <a:ext cx="666750" cy="30003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293898" y="1473994"/>
            <a:ext cx="1364202" cy="30003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293898" y="2071688"/>
            <a:ext cx="1011777" cy="30003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9249" y="4938937"/>
            <a:ext cx="7209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HK" dirty="0">
                <a:solidFill>
                  <a:srgbClr val="FF0000"/>
                </a:solidFill>
              </a:rPr>
              <a:t>You can edit the file using online app, or edit it directly in Teams</a:t>
            </a:r>
          </a:p>
          <a:p>
            <a:pPr marL="342900" indent="-342900">
              <a:buAutoNum type="arabicPeriod"/>
            </a:pPr>
            <a:r>
              <a:rPr lang="en-HK" dirty="0">
                <a:solidFill>
                  <a:srgbClr val="FF0000"/>
                </a:solidFill>
              </a:rPr>
              <a:t>File will be saved automatically using either editing method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8597"/>
          <a:stretch/>
        </p:blipFill>
        <p:spPr>
          <a:xfrm>
            <a:off x="7499004" y="4686905"/>
            <a:ext cx="4451888" cy="18159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9004" y="1878829"/>
            <a:ext cx="4532493" cy="252498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7058025" y="2371726"/>
            <a:ext cx="440979" cy="232973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3"/>
          </p:cNvCxnSpPr>
          <p:nvPr/>
        </p:nvCxnSpPr>
        <p:spPr>
          <a:xfrm>
            <a:off x="7658100" y="1624013"/>
            <a:ext cx="1009650" cy="25481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939873" y="4434845"/>
            <a:ext cx="276225" cy="32880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12" idx="0"/>
          </p:cNvCxnSpPr>
          <p:nvPr/>
        </p:nvCxnSpPr>
        <p:spPr>
          <a:xfrm flipV="1">
            <a:off x="4077986" y="1720630"/>
            <a:ext cx="190439" cy="271421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46312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Management of Contacts &amp; Groups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HK" dirty="0"/>
              <a:t>In Microsoft Teams, it uses the term Channel to represent group. Thus, members in the same Team could access different channels.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4077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Contacts – Team Members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50" y="2155372"/>
            <a:ext cx="4088476" cy="34922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8096" y="1319623"/>
            <a:ext cx="4542793" cy="32710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8250" y="5647612"/>
            <a:ext cx="4012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HK" sz="1600" dirty="0">
                <a:solidFill>
                  <a:srgbClr val="FF0000"/>
                </a:solidFill>
              </a:rPr>
              <a:t>Select </a:t>
            </a:r>
            <a:r>
              <a:rPr lang="en-HK" sz="1600" b="1" dirty="0">
                <a:solidFill>
                  <a:srgbClr val="FF0000"/>
                </a:solidFill>
              </a:rPr>
              <a:t>Manage team</a:t>
            </a:r>
            <a:r>
              <a:rPr lang="en-HK" sz="1600" dirty="0">
                <a:solidFill>
                  <a:srgbClr val="FF0000"/>
                </a:solidFill>
              </a:rPr>
              <a:t> to know the members of the team.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8030" y="3442906"/>
            <a:ext cx="4703809" cy="30844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28096" y="4590662"/>
            <a:ext cx="27099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HK" sz="1600" dirty="0">
                <a:solidFill>
                  <a:srgbClr val="FF0000"/>
                </a:solidFill>
              </a:rPr>
              <a:t>There are 3 members in the team (2 owners and 1 member).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98882" y="2611909"/>
            <a:ext cx="2842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HK" sz="1600" dirty="0">
                <a:solidFill>
                  <a:srgbClr val="FF0000"/>
                </a:solidFill>
              </a:rPr>
              <a:t>There are 2 members in the channel (1 owner and 1 member).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844212" y="2323322"/>
            <a:ext cx="1324947" cy="86774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10356980" y="3834882"/>
            <a:ext cx="811763" cy="23326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560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HK" dirty="0"/>
              <a:t>Microsoft Teams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51860"/>
            <a:ext cx="12177724" cy="30771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944324" y="3820180"/>
            <a:ext cx="809897" cy="9405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HK" dirty="0"/>
              <a:t>A collaboration tool comes with Microsoft O365</a:t>
            </a:r>
          </a:p>
          <a:p>
            <a:pPr marL="0" indent="0" algn="ctr">
              <a:buNone/>
            </a:pPr>
            <a:r>
              <a:rPr lang="en-HK" dirty="0"/>
              <a:t>Free of charge for all HKUST users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6882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Organization Chart &amp; Contact Profile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825625"/>
            <a:ext cx="10739376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HK" sz="2500" dirty="0"/>
              <a:t>The Team “Test for Working with Forms” has one Channel with name “Channel 1”.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34" y="2288044"/>
            <a:ext cx="5422640" cy="3426499"/>
          </a:xfrm>
          <a:prstGeom prst="rect">
            <a:avLst/>
          </a:prstGeom>
          <a:ln>
            <a:solidFill>
              <a:srgbClr val="4B53BC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8718" y="2288044"/>
            <a:ext cx="5882633" cy="3117175"/>
          </a:xfrm>
          <a:prstGeom prst="rect">
            <a:avLst/>
          </a:prstGeom>
          <a:ln>
            <a:solidFill>
              <a:srgbClr val="4B53BC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7476" y="4753432"/>
            <a:ext cx="4610100" cy="1885950"/>
          </a:xfrm>
          <a:prstGeom prst="rect">
            <a:avLst/>
          </a:prstGeom>
          <a:ln>
            <a:solidFill>
              <a:srgbClr val="4B53BC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07934" y="5714543"/>
            <a:ext cx="64357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HK" sz="1600" dirty="0">
                <a:solidFill>
                  <a:srgbClr val="FF0000"/>
                </a:solidFill>
              </a:rPr>
              <a:t>The Team has 3 members</a:t>
            </a:r>
          </a:p>
          <a:p>
            <a:pPr marL="342900" indent="-342900">
              <a:buAutoNum type="arabicPeriod"/>
            </a:pPr>
            <a:r>
              <a:rPr lang="en-HK" sz="1600" dirty="0">
                <a:solidFill>
                  <a:srgbClr val="FF0000"/>
                </a:solidFill>
              </a:rPr>
              <a:t>The Channel has 2 members</a:t>
            </a:r>
          </a:p>
          <a:p>
            <a:pPr marL="342900" indent="-342900">
              <a:buAutoNum type="arabicPeriod"/>
            </a:pPr>
            <a:r>
              <a:rPr lang="en-HK" sz="1600" dirty="0">
                <a:solidFill>
                  <a:srgbClr val="FF0000"/>
                </a:solidFill>
              </a:rPr>
              <a:t>Point the mouse on the name of member will display the contact profile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100596" y="4236098"/>
            <a:ext cx="1399592" cy="100770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25817" y="2528596"/>
            <a:ext cx="1699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>
                <a:solidFill>
                  <a:srgbClr val="FF0000"/>
                </a:solidFill>
              </a:rPr>
              <a:t>Team Members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26395" y="2713262"/>
            <a:ext cx="1974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>
                <a:solidFill>
                  <a:srgbClr val="FF0000"/>
                </a:solidFill>
              </a:rPr>
              <a:t>Channel Members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956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Add Channel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48" y="1435523"/>
            <a:ext cx="3363036" cy="2930320"/>
          </a:xfrm>
          <a:prstGeom prst="rect">
            <a:avLst/>
          </a:prstGeom>
          <a:ln>
            <a:solidFill>
              <a:srgbClr val="4B53BC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299" y="1435524"/>
            <a:ext cx="3924778" cy="2937042"/>
          </a:xfrm>
          <a:prstGeom prst="rect">
            <a:avLst/>
          </a:prstGeom>
          <a:ln>
            <a:solidFill>
              <a:srgbClr val="4B53BC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3092" y="1430060"/>
            <a:ext cx="4030823" cy="2935783"/>
          </a:xfrm>
          <a:prstGeom prst="rect">
            <a:avLst/>
          </a:prstGeom>
          <a:ln>
            <a:solidFill>
              <a:srgbClr val="4B53BC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29248" y="4365843"/>
            <a:ext cx="3363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HK" dirty="0">
                <a:solidFill>
                  <a:srgbClr val="FF0000"/>
                </a:solidFill>
              </a:rPr>
              <a:t>Click and Select </a:t>
            </a:r>
            <a:r>
              <a:rPr lang="en-HK" b="1" dirty="0">
                <a:solidFill>
                  <a:srgbClr val="FF0000"/>
                </a:solidFill>
              </a:rPr>
              <a:t>Add channel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68759" y="1467384"/>
            <a:ext cx="298580" cy="26062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10299" y="4384505"/>
            <a:ext cx="3924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dirty="0">
                <a:solidFill>
                  <a:srgbClr val="FF0000"/>
                </a:solidFill>
              </a:rPr>
              <a:t>Enter </a:t>
            </a:r>
            <a:r>
              <a:rPr lang="en-US" b="1" dirty="0">
                <a:solidFill>
                  <a:srgbClr val="FF0000"/>
                </a:solidFill>
              </a:rPr>
              <a:t>Channel name</a:t>
            </a:r>
            <a:r>
              <a:rPr lang="en-US" dirty="0">
                <a:solidFill>
                  <a:srgbClr val="FF0000"/>
                </a:solidFill>
              </a:rPr>
              <a:t> and </a:t>
            </a:r>
            <a:r>
              <a:rPr lang="en-US" b="1" dirty="0">
                <a:solidFill>
                  <a:srgbClr val="FF0000"/>
                </a:solidFill>
              </a:rPr>
              <a:t>Description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53092" y="4384505"/>
            <a:ext cx="39247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US" dirty="0">
                <a:solidFill>
                  <a:srgbClr val="FF0000"/>
                </a:solidFill>
              </a:rPr>
              <a:t>Add members to channel. </a:t>
            </a:r>
            <a:r>
              <a:rPr lang="en-HK" dirty="0">
                <a:solidFill>
                  <a:srgbClr val="FF0000"/>
                </a:solidFill>
              </a:rPr>
              <a:t>Only members in the team can be added into the channel.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t="67907"/>
          <a:stretch/>
        </p:blipFill>
        <p:spPr>
          <a:xfrm>
            <a:off x="229248" y="5307835"/>
            <a:ext cx="5882633" cy="1000386"/>
          </a:xfrm>
          <a:prstGeom prst="rect">
            <a:avLst/>
          </a:prstGeom>
          <a:ln>
            <a:solidFill>
              <a:srgbClr val="4B53BC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6111881" y="5695829"/>
            <a:ext cx="5514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en-HK" dirty="0">
                <a:solidFill>
                  <a:srgbClr val="FF0000"/>
                </a:solidFill>
              </a:rPr>
              <a:t>Added member can be found in the member list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28186" y="1789917"/>
            <a:ext cx="746449" cy="21460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928186" y="2248678"/>
            <a:ext cx="1054361" cy="24259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4564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Edit Channel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366" y="1481699"/>
            <a:ext cx="3409691" cy="3518181"/>
          </a:xfrm>
          <a:prstGeom prst="rect">
            <a:avLst/>
          </a:prstGeom>
          <a:ln>
            <a:solidFill>
              <a:srgbClr val="4B53BC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5731" y="1481700"/>
            <a:ext cx="4507440" cy="3523316"/>
          </a:xfrm>
          <a:prstGeom prst="rect">
            <a:avLst/>
          </a:prstGeom>
          <a:ln>
            <a:solidFill>
              <a:srgbClr val="4B53BC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2771192" y="1996751"/>
            <a:ext cx="298579" cy="20527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66366" y="5150498"/>
            <a:ext cx="3409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HK" dirty="0">
                <a:solidFill>
                  <a:srgbClr val="FF0000"/>
                </a:solidFill>
              </a:rPr>
              <a:t>Select </a:t>
            </a:r>
            <a:r>
              <a:rPr lang="en-HK" b="1" dirty="0">
                <a:solidFill>
                  <a:srgbClr val="FF0000"/>
                </a:solidFill>
              </a:rPr>
              <a:t>Edit this channel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95731" y="5150498"/>
            <a:ext cx="4507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HK" dirty="0">
                <a:solidFill>
                  <a:srgbClr val="FF0000"/>
                </a:solidFill>
              </a:rPr>
              <a:t>Only </a:t>
            </a:r>
            <a:r>
              <a:rPr lang="en-HK" b="1" dirty="0">
                <a:solidFill>
                  <a:srgbClr val="FF0000"/>
                </a:solidFill>
              </a:rPr>
              <a:t>Channel name </a:t>
            </a:r>
            <a:r>
              <a:rPr lang="en-HK" dirty="0">
                <a:solidFill>
                  <a:srgbClr val="FF0000"/>
                </a:solidFill>
              </a:rPr>
              <a:t>and </a:t>
            </a:r>
            <a:r>
              <a:rPr lang="en-HK" b="1" dirty="0">
                <a:solidFill>
                  <a:srgbClr val="FF0000"/>
                </a:solidFill>
              </a:rPr>
              <a:t>Description</a:t>
            </a:r>
            <a:r>
              <a:rPr lang="en-HK" dirty="0">
                <a:solidFill>
                  <a:srgbClr val="FF0000"/>
                </a:solidFill>
              </a:rPr>
              <a:t> can be modified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73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Personal Contact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548" y="1437887"/>
            <a:ext cx="11138326" cy="38339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800" y="5365103"/>
            <a:ext cx="952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>
                <a:solidFill>
                  <a:srgbClr val="FF0000"/>
                </a:solidFill>
              </a:rPr>
              <a:t>Chat          Email      View Organization                Send Message                                   Video Call          </a:t>
            </a:r>
            <a:r>
              <a:rPr lang="en-HK" dirty="0" err="1">
                <a:solidFill>
                  <a:srgbClr val="FF0000"/>
                </a:solidFill>
              </a:rPr>
              <a:t>Call</a:t>
            </a:r>
            <a:r>
              <a:rPr lang="en-HK" dirty="0">
                <a:solidFill>
                  <a:srgbClr val="FF0000"/>
                </a:solidFill>
              </a:rPr>
              <a:t>   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183363" y="4236099"/>
            <a:ext cx="3256384" cy="112900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125755" y="4276143"/>
            <a:ext cx="2802294" cy="108895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965510" y="4276142"/>
            <a:ext cx="2332653" cy="112900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6994562" y="4236099"/>
            <a:ext cx="2951871" cy="116904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7281819" y="4182839"/>
            <a:ext cx="3641121" cy="118226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05061" y="4655976"/>
            <a:ext cx="2537926" cy="26125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>
            <a:endCxn id="29" idx="2"/>
          </p:cNvCxnSpPr>
          <p:nvPr/>
        </p:nvCxnSpPr>
        <p:spPr>
          <a:xfrm flipH="1" flipV="1">
            <a:off x="6774024" y="4917233"/>
            <a:ext cx="7751" cy="41987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39562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Messaging Service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HK" dirty="0"/>
              <a:t>You can send message to a single person, a channel or a team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044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Team or Channel Communication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638" y="1385578"/>
            <a:ext cx="5657170" cy="523143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8200" y="5980922"/>
            <a:ext cx="4573555" cy="335902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38199" y="6356556"/>
            <a:ext cx="4573555" cy="26045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03649" y="1385578"/>
            <a:ext cx="345233" cy="39656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438122" y="1520890"/>
            <a:ext cx="5019870" cy="92333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HK" dirty="0">
                <a:solidFill>
                  <a:srgbClr val="FF0000"/>
                </a:solidFill>
              </a:rPr>
              <a:t>You can send messages to your Team or Channel members under the </a:t>
            </a:r>
            <a:r>
              <a:rPr lang="en-HK" b="1" dirty="0">
                <a:solidFill>
                  <a:srgbClr val="FF0000"/>
                </a:solidFill>
              </a:rPr>
              <a:t>Posts</a:t>
            </a:r>
            <a:r>
              <a:rPr lang="en-HK" dirty="0">
                <a:solidFill>
                  <a:srgbClr val="FF0000"/>
                </a:solidFill>
              </a:rPr>
              <a:t> tab. Each team or channel has its own Posts tab.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>
            <a:stCxn id="10" idx="1"/>
          </p:cNvCxnSpPr>
          <p:nvPr/>
        </p:nvCxnSpPr>
        <p:spPr>
          <a:xfrm flipH="1" flipV="1">
            <a:off x="1548882" y="1455576"/>
            <a:ext cx="4889240" cy="52697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438122" y="2743200"/>
            <a:ext cx="5019870" cy="646331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HK" dirty="0">
                <a:solidFill>
                  <a:srgbClr val="00B050"/>
                </a:solidFill>
              </a:rPr>
              <a:t>Conversation history is listed in Posts. Every member can trace the history here.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8539" y="2827176"/>
            <a:ext cx="5075853" cy="2883159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514392" y="3030821"/>
            <a:ext cx="923730" cy="433852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438122" y="3909922"/>
            <a:ext cx="5019870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HK" dirty="0">
                <a:solidFill>
                  <a:srgbClr val="FF0000"/>
                </a:solidFill>
              </a:rPr>
              <a:t>You can reply a specific message by clicking </a:t>
            </a:r>
            <a:r>
              <a:rPr lang="en-HK" b="1" dirty="0">
                <a:solidFill>
                  <a:srgbClr val="FF0000"/>
                </a:solidFill>
              </a:rPr>
              <a:t>Reply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199" y="5710335"/>
            <a:ext cx="561393" cy="19594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438122" y="4788394"/>
            <a:ext cx="5019870" cy="92333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HK" dirty="0">
                <a:solidFill>
                  <a:srgbClr val="00B050"/>
                </a:solidFill>
              </a:rPr>
              <a:t>Type and send your message here. If you want to mention any member is the message, you can type “@” then name of the member.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38122" y="5970678"/>
            <a:ext cx="5019870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HK" dirty="0">
                <a:solidFill>
                  <a:srgbClr val="FF0000"/>
                </a:solidFill>
              </a:rPr>
              <a:t>You can attach files, emoji, stickers here, even start an online meeting too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5411754" y="5257215"/>
            <a:ext cx="1026368" cy="981601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0" idx="1"/>
            <a:endCxn id="8" idx="3"/>
          </p:cNvCxnSpPr>
          <p:nvPr/>
        </p:nvCxnSpPr>
        <p:spPr>
          <a:xfrm flipH="1">
            <a:off x="5411754" y="6293844"/>
            <a:ext cx="1026368" cy="19293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17" idx="1"/>
          </p:cNvCxnSpPr>
          <p:nvPr/>
        </p:nvCxnSpPr>
        <p:spPr>
          <a:xfrm rot="10800000" flipV="1">
            <a:off x="1399592" y="4094587"/>
            <a:ext cx="5038530" cy="1712529"/>
          </a:xfrm>
          <a:prstGeom prst="bentConnector3">
            <a:avLst>
              <a:gd name="adj1" fmla="val 15185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28573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Post Announcement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60264"/>
            <a:ext cx="7552381" cy="5057143"/>
          </a:xfrm>
          <a:prstGeom prst="rect">
            <a:avLst/>
          </a:prstGeom>
          <a:ln>
            <a:solidFill>
              <a:srgbClr val="4B53BC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8640147" y="1520890"/>
            <a:ext cx="32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HK" dirty="0">
                <a:solidFill>
                  <a:srgbClr val="FF0000"/>
                </a:solidFill>
              </a:rPr>
              <a:t>Select </a:t>
            </a:r>
            <a:r>
              <a:rPr lang="en-HK" b="1" dirty="0">
                <a:solidFill>
                  <a:srgbClr val="FF0000"/>
                </a:solidFill>
              </a:rPr>
              <a:t>Format</a:t>
            </a:r>
          </a:p>
          <a:p>
            <a:pPr marL="342900" indent="-342900">
              <a:buAutoNum type="arabicPeriod"/>
            </a:pPr>
            <a:r>
              <a:rPr lang="en-HK" dirty="0">
                <a:solidFill>
                  <a:srgbClr val="FF0000"/>
                </a:solidFill>
              </a:rPr>
              <a:t>Switch New Conversation to </a:t>
            </a:r>
            <a:r>
              <a:rPr lang="en-HK" b="1" dirty="0">
                <a:solidFill>
                  <a:srgbClr val="FF0000"/>
                </a:solidFill>
              </a:rPr>
              <a:t>Announcement</a:t>
            </a:r>
          </a:p>
          <a:p>
            <a:pPr marL="342900" indent="-342900">
              <a:buAutoNum type="arabicPeriod"/>
            </a:pPr>
            <a:r>
              <a:rPr lang="en-HK" dirty="0">
                <a:solidFill>
                  <a:srgbClr val="FF0000"/>
                </a:solidFill>
              </a:rPr>
              <a:t>Type the headline</a:t>
            </a:r>
          </a:p>
          <a:p>
            <a:pPr marL="342900" indent="-342900">
              <a:buAutoNum type="arabicPeriod"/>
            </a:pPr>
            <a:r>
              <a:rPr lang="en-HK" dirty="0">
                <a:solidFill>
                  <a:srgbClr val="FF0000"/>
                </a:solidFill>
              </a:rPr>
              <a:t>Type the announcement</a:t>
            </a:r>
          </a:p>
          <a:p>
            <a:pPr marL="342900" indent="-342900">
              <a:buAutoNum type="arabicPeriod"/>
            </a:pPr>
            <a:r>
              <a:rPr lang="en-HK" dirty="0">
                <a:solidFill>
                  <a:srgbClr val="FF0000"/>
                </a:solidFill>
              </a:rPr>
              <a:t>Send the </a:t>
            </a:r>
            <a:r>
              <a:rPr lang="en-HK" dirty="0" err="1">
                <a:solidFill>
                  <a:srgbClr val="FF0000"/>
                </a:solidFill>
              </a:rPr>
              <a:t>announcemnt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75657" y="6148873"/>
            <a:ext cx="345233" cy="29858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75657" y="1613699"/>
            <a:ext cx="1362270" cy="29858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75656" y="2487247"/>
            <a:ext cx="3582955" cy="71315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75655" y="3805467"/>
            <a:ext cx="5971593" cy="74787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551576" y="6148873"/>
            <a:ext cx="345233" cy="29858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77075" y="6078121"/>
            <a:ext cx="298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7075" y="1546902"/>
            <a:ext cx="298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0859" y="2501732"/>
            <a:ext cx="298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3968" y="3811128"/>
            <a:ext cx="298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>
                <a:solidFill>
                  <a:srgbClr val="FF0000"/>
                </a:solidFill>
              </a:rPr>
              <a:t>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52993" y="6127880"/>
            <a:ext cx="298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>
                <a:solidFill>
                  <a:srgbClr val="FF0000"/>
                </a:solidFill>
              </a:rPr>
              <a:t>5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422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Personal Chat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80931"/>
            <a:ext cx="7674767" cy="5372962"/>
          </a:xfrm>
          <a:prstGeom prst="rect">
            <a:avLst/>
          </a:prstGeom>
          <a:ln>
            <a:solidFill>
              <a:srgbClr val="4B53BC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8686800" y="1380931"/>
            <a:ext cx="32657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HK" dirty="0">
                <a:solidFill>
                  <a:srgbClr val="FF0000"/>
                </a:solidFill>
              </a:rPr>
              <a:t>Click </a:t>
            </a:r>
            <a:r>
              <a:rPr lang="en-HK" b="1" dirty="0">
                <a:solidFill>
                  <a:srgbClr val="FF0000"/>
                </a:solidFill>
              </a:rPr>
              <a:t>Chat</a:t>
            </a:r>
          </a:p>
          <a:p>
            <a:pPr marL="342900" indent="-342900">
              <a:buAutoNum type="arabicPeriod"/>
            </a:pPr>
            <a:r>
              <a:rPr lang="en-HK" dirty="0">
                <a:solidFill>
                  <a:srgbClr val="FF0000"/>
                </a:solidFill>
              </a:rPr>
              <a:t>Click </a:t>
            </a:r>
            <a:r>
              <a:rPr lang="en-HK" b="1" dirty="0">
                <a:solidFill>
                  <a:srgbClr val="FF0000"/>
                </a:solidFill>
              </a:rPr>
              <a:t>New Chat</a:t>
            </a:r>
          </a:p>
          <a:p>
            <a:pPr marL="342900" indent="-342900">
              <a:buAutoNum type="arabicPeriod"/>
            </a:pPr>
            <a:r>
              <a:rPr lang="en-HK" dirty="0">
                <a:solidFill>
                  <a:srgbClr val="FF0000"/>
                </a:solidFill>
              </a:rPr>
              <a:t>Enter the name of the person(s) you want to chat with</a:t>
            </a:r>
          </a:p>
          <a:p>
            <a:pPr marL="342900" indent="-342900">
              <a:buAutoNum type="arabicPeriod"/>
            </a:pPr>
            <a:r>
              <a:rPr lang="en-HK" dirty="0">
                <a:solidFill>
                  <a:srgbClr val="FF0000"/>
                </a:solidFill>
              </a:rPr>
              <a:t>Type your message just as you do in team/channel post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620" y="1997474"/>
            <a:ext cx="298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4207" y="1321356"/>
            <a:ext cx="298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96075" y="1997474"/>
            <a:ext cx="298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64499" y="6122558"/>
            <a:ext cx="298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>
                <a:solidFill>
                  <a:srgbClr val="FF0000"/>
                </a:solidFill>
              </a:rPr>
              <a:t>4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6168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Search Chat Records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076" y="1374233"/>
            <a:ext cx="8187242" cy="3365718"/>
          </a:xfrm>
          <a:prstGeom prst="rect">
            <a:avLst/>
          </a:prstGeom>
          <a:ln>
            <a:solidFill>
              <a:srgbClr val="4B53BC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9025442" y="1367522"/>
            <a:ext cx="2920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>
                <a:solidFill>
                  <a:srgbClr val="FF0000"/>
                </a:solidFill>
              </a:rPr>
              <a:t>Type the keywords or phrases for searching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047" y="2305151"/>
            <a:ext cx="6138459" cy="4300927"/>
          </a:xfrm>
          <a:prstGeom prst="rect">
            <a:avLst/>
          </a:prstGeom>
          <a:ln>
            <a:solidFill>
              <a:srgbClr val="4B53BC"/>
            </a:solidFill>
          </a:ln>
        </p:spPr>
      </p:pic>
      <p:cxnSp>
        <p:nvCxnSpPr>
          <p:cNvPr id="7" name="Straight Arrow Connector 6"/>
          <p:cNvCxnSpPr>
            <a:stCxn id="4" idx="1"/>
          </p:cNvCxnSpPr>
          <p:nvPr/>
        </p:nvCxnSpPr>
        <p:spPr>
          <a:xfrm flipH="1" flipV="1">
            <a:off x="6176865" y="1530220"/>
            <a:ext cx="2848577" cy="16046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329403" y="6236746"/>
            <a:ext cx="1512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HK" dirty="0">
                <a:solidFill>
                  <a:srgbClr val="FF0000"/>
                </a:solidFill>
              </a:rPr>
              <a:t>Search results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4753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Manage Chat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327" y="1455964"/>
            <a:ext cx="2974115" cy="40584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1793" y="1455964"/>
            <a:ext cx="4334864" cy="3600385"/>
          </a:xfrm>
          <a:prstGeom prst="rect">
            <a:avLst/>
          </a:prstGeom>
          <a:ln>
            <a:solidFill>
              <a:srgbClr val="4B53BC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2528596" y="4879910"/>
            <a:ext cx="233265" cy="27058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endCxn id="4" idx="1"/>
          </p:cNvCxnSpPr>
          <p:nvPr/>
        </p:nvCxnSpPr>
        <p:spPr>
          <a:xfrm flipV="1">
            <a:off x="2761861" y="3256157"/>
            <a:ext cx="1599932" cy="162375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4947" y="1443775"/>
            <a:ext cx="2657143" cy="357142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246637" y="5191226"/>
            <a:ext cx="2547257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HK" dirty="0">
                <a:solidFill>
                  <a:srgbClr val="FF0000"/>
                </a:solidFill>
              </a:rPr>
              <a:t>Other options to manage chat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9680008" y="4674637"/>
            <a:ext cx="5168" cy="51658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1280710" y="1455964"/>
            <a:ext cx="298580" cy="4381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44008" y="4478694"/>
            <a:ext cx="4021494" cy="53651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544008" y="5531793"/>
            <a:ext cx="2547257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HK" dirty="0">
                <a:solidFill>
                  <a:srgbClr val="FF0000"/>
                </a:solidFill>
              </a:rPr>
              <a:t>Type your message here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977379" y="5015204"/>
            <a:ext cx="5168" cy="51658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045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4826"/>
            <a:ext cx="12192000" cy="48729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1225" t="5630" r="28521" b="46563"/>
          <a:stretch/>
        </p:blipFill>
        <p:spPr>
          <a:xfrm>
            <a:off x="309154" y="5279007"/>
            <a:ext cx="1058091" cy="10972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32" t="22125" r="41628" b="54374"/>
          <a:stretch/>
        </p:blipFill>
        <p:spPr>
          <a:xfrm>
            <a:off x="1354180" y="5272386"/>
            <a:ext cx="1259177" cy="12556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1" r="26487"/>
          <a:stretch/>
        </p:blipFill>
        <p:spPr>
          <a:xfrm>
            <a:off x="2701095" y="5272386"/>
            <a:ext cx="1012455" cy="11039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083" y="5342247"/>
            <a:ext cx="970799" cy="9707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4638" y="6405637"/>
            <a:ext cx="5052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b="1" dirty="0"/>
              <a:t>  </a:t>
            </a:r>
            <a:r>
              <a:rPr lang="en-HK" b="1" dirty="0">
                <a:solidFill>
                  <a:srgbClr val="4B53BC"/>
                </a:solidFill>
              </a:rPr>
              <a:t>Windows          Mac                iOS             Android </a:t>
            </a:r>
            <a:endParaRPr lang="en-US" b="1" dirty="0">
              <a:solidFill>
                <a:srgbClr val="4B53B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HK" dirty="0"/>
              <a:t>Installation of Microsoft Teams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7" t="4681" r="6588" b="4927"/>
          <a:stretch/>
        </p:blipFill>
        <p:spPr>
          <a:xfrm>
            <a:off x="8793963" y="6067530"/>
            <a:ext cx="659654" cy="615676"/>
          </a:xfrm>
          <a:prstGeom prst="rect">
            <a:avLst/>
          </a:prstGeom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439" y="6071299"/>
            <a:ext cx="649238" cy="611907"/>
          </a:xfrm>
          <a:prstGeom prst="rect">
            <a:avLst/>
          </a:prstGeom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149" y="6084360"/>
            <a:ext cx="704509" cy="588111"/>
          </a:xfrm>
          <a:prstGeom prst="rect">
            <a:avLst/>
          </a:prstGeom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4" t="4066" r="23039" b="5541"/>
          <a:stretch/>
        </p:blipFill>
        <p:spPr>
          <a:xfrm>
            <a:off x="11310967" y="6069820"/>
            <a:ext cx="655832" cy="590945"/>
          </a:xfrm>
          <a:prstGeom prst="rect">
            <a:avLst/>
          </a:prstGeom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5433216" y="6168143"/>
            <a:ext cx="3430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b="1" dirty="0">
                <a:solidFill>
                  <a:srgbClr val="4B53BC"/>
                </a:solidFill>
              </a:rPr>
              <a:t>Can access through web browsers</a:t>
            </a:r>
            <a:endParaRPr lang="en-US" b="1" dirty="0">
              <a:solidFill>
                <a:srgbClr val="4B53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6569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Options to Send a Message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60757"/>
            <a:ext cx="5457143" cy="933333"/>
          </a:xfrm>
          <a:prstGeom prst="rect">
            <a:avLst/>
          </a:prstGeom>
          <a:ln>
            <a:solidFill>
              <a:srgbClr val="4B53BC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994" y="4915341"/>
            <a:ext cx="4785677" cy="1700063"/>
          </a:xfrm>
          <a:prstGeom prst="rect">
            <a:avLst/>
          </a:prstGeom>
          <a:ln>
            <a:solidFill>
              <a:srgbClr val="4B53BC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4589" y="2786320"/>
            <a:ext cx="3209524" cy="1961905"/>
          </a:xfrm>
          <a:prstGeom prst="rect">
            <a:avLst/>
          </a:prstGeom>
          <a:ln>
            <a:solidFill>
              <a:srgbClr val="4B53BC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5205" y="3352415"/>
            <a:ext cx="2504762" cy="980952"/>
          </a:xfrm>
          <a:prstGeom prst="rect">
            <a:avLst/>
          </a:prstGeom>
          <a:ln>
            <a:solidFill>
              <a:srgbClr val="4B53BC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79474" y="183947"/>
            <a:ext cx="2274326" cy="3013482"/>
          </a:xfrm>
          <a:prstGeom prst="rect">
            <a:avLst/>
          </a:prstGeom>
          <a:ln>
            <a:solidFill>
              <a:srgbClr val="4B53BC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13099" y="3427659"/>
            <a:ext cx="3954852" cy="3379231"/>
          </a:xfrm>
          <a:prstGeom prst="rect">
            <a:avLst/>
          </a:prstGeom>
          <a:ln>
            <a:solidFill>
              <a:srgbClr val="4B53BC"/>
            </a:solidFill>
          </a:ln>
        </p:spPr>
      </p:pic>
      <p:cxnSp>
        <p:nvCxnSpPr>
          <p:cNvPr id="10" name="Straight Arrow Connector 9"/>
          <p:cNvCxnSpPr/>
          <p:nvPr/>
        </p:nvCxnSpPr>
        <p:spPr>
          <a:xfrm flipH="1">
            <a:off x="522514" y="2244589"/>
            <a:ext cx="625151" cy="267075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502185" y="2244589"/>
            <a:ext cx="410591" cy="54173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810139" y="2244589"/>
            <a:ext cx="3601616" cy="110782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155371" y="1118523"/>
            <a:ext cx="6924103" cy="90864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517338" y="2200490"/>
            <a:ext cx="6160131" cy="122716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57603" y="4557754"/>
            <a:ext cx="858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1600" dirty="0">
                <a:solidFill>
                  <a:srgbClr val="FF0000"/>
                </a:solidFill>
              </a:rPr>
              <a:t>Format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55091" y="2715289"/>
            <a:ext cx="20890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1600" dirty="0">
                <a:solidFill>
                  <a:srgbClr val="FF0000"/>
                </a:solidFill>
              </a:rPr>
              <a:t>Set Delivery Options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28675" y="3001060"/>
            <a:ext cx="858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1600" dirty="0">
                <a:solidFill>
                  <a:srgbClr val="FF0000"/>
                </a:solidFill>
              </a:rPr>
              <a:t>Attach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909670" y="1234366"/>
            <a:ext cx="858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1600" dirty="0">
                <a:solidFill>
                  <a:srgbClr val="FF0000"/>
                </a:solidFill>
              </a:rPr>
              <a:t>Emoji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642560" y="2906529"/>
            <a:ext cx="858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1600" dirty="0">
                <a:solidFill>
                  <a:srgbClr val="FF0000"/>
                </a:solidFill>
              </a:rPr>
              <a:t>Sticker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176442" y="4725169"/>
            <a:ext cx="2413885" cy="1815882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HK" sz="1600" dirty="0">
                <a:solidFill>
                  <a:srgbClr val="00B050"/>
                </a:solidFill>
              </a:rPr>
              <a:t>When a message is sent with the Urgent delivery option, the recipient(s) would be notified every 2 </a:t>
            </a:r>
            <a:r>
              <a:rPr lang="en-HK" sz="1600" dirty="0" err="1">
                <a:solidFill>
                  <a:srgbClr val="00B050"/>
                </a:solidFill>
              </a:rPr>
              <a:t>mins</a:t>
            </a:r>
            <a:r>
              <a:rPr lang="en-HK" sz="1600" dirty="0">
                <a:solidFill>
                  <a:srgbClr val="00B050"/>
                </a:solidFill>
              </a:rPr>
              <a:t> for 20 </a:t>
            </a:r>
            <a:r>
              <a:rPr lang="en-HK" sz="1600" dirty="0" err="1">
                <a:solidFill>
                  <a:srgbClr val="00B050"/>
                </a:solidFill>
              </a:rPr>
              <a:t>mins</a:t>
            </a:r>
            <a:r>
              <a:rPr lang="en-HK" sz="1600" dirty="0">
                <a:solidFill>
                  <a:srgbClr val="00B050"/>
                </a:solidFill>
              </a:rPr>
              <a:t>. This could remind the recipient(s) to take action.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500797" y="3842891"/>
            <a:ext cx="2506296" cy="432821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Elbow Connector 34"/>
          <p:cNvCxnSpPr>
            <a:stCxn id="33" idx="3"/>
          </p:cNvCxnSpPr>
          <p:nvPr/>
        </p:nvCxnSpPr>
        <p:spPr>
          <a:xfrm>
            <a:off x="4007093" y="4059302"/>
            <a:ext cx="1169349" cy="764270"/>
          </a:xfrm>
          <a:prstGeom prst="bentConnector3">
            <a:avLst>
              <a:gd name="adj1" fmla="val 65959"/>
            </a:avLst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87754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Workflow of Approval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HK" dirty="0"/>
              <a:t>This can be done by using another tool Power Automate in O365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63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Launch Power Automate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9950" y="1336554"/>
            <a:ext cx="3182050" cy="4840409"/>
          </a:xfrm>
        </p:spPr>
        <p:txBody>
          <a:bodyPr/>
          <a:lstStyle/>
          <a:p>
            <a:r>
              <a:rPr lang="en-HK" dirty="0"/>
              <a:t>Access Office 365 (</a:t>
            </a:r>
            <a:r>
              <a:rPr lang="en-HK" sz="2600" dirty="0"/>
              <a:t>http://portal.office.com</a:t>
            </a:r>
            <a:r>
              <a:rPr lang="en-HK" dirty="0"/>
              <a:t>)</a:t>
            </a:r>
          </a:p>
          <a:p>
            <a:r>
              <a:rPr lang="en-HK" dirty="0"/>
              <a:t>Login with HKUST email address and password</a:t>
            </a:r>
          </a:p>
          <a:p>
            <a:r>
              <a:rPr lang="en-HK" dirty="0"/>
              <a:t>Select Power Automate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9514" y="4385881"/>
            <a:ext cx="1028571" cy="97142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8181"/>
          <a:stretch/>
        </p:blipFill>
        <p:spPr>
          <a:xfrm>
            <a:off x="192301" y="1337404"/>
            <a:ext cx="8817649" cy="5327780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712865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Templates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8501"/>
          <a:stretch/>
        </p:blipFill>
        <p:spPr>
          <a:xfrm>
            <a:off x="393386" y="1365672"/>
            <a:ext cx="8713292" cy="5110636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412048" y="2948475"/>
            <a:ext cx="999930" cy="21460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06678" y="1365672"/>
            <a:ext cx="28271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HK" dirty="0">
                <a:solidFill>
                  <a:srgbClr val="FF0000"/>
                </a:solidFill>
              </a:rPr>
              <a:t>There are many templates available and you can create your approval workflow using a temple.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HK" dirty="0">
                <a:solidFill>
                  <a:srgbClr val="FF0000"/>
                </a:solidFill>
              </a:rPr>
              <a:t>You can also create your workflow from scratch and save it as a template for future use.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6241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Approvals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8682"/>
          <a:stretch/>
        </p:blipFill>
        <p:spPr>
          <a:xfrm>
            <a:off x="373224" y="1365672"/>
            <a:ext cx="8939192" cy="5232719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391886" y="2174033"/>
            <a:ext cx="1212980" cy="25192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312416" y="1365672"/>
            <a:ext cx="262143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HK" dirty="0">
                <a:solidFill>
                  <a:srgbClr val="FF0000"/>
                </a:solidFill>
              </a:rPr>
              <a:t>Approval &gt; </a:t>
            </a:r>
            <a:r>
              <a:rPr lang="en-HK" b="1" dirty="0">
                <a:solidFill>
                  <a:srgbClr val="FF0000"/>
                </a:solidFill>
              </a:rPr>
              <a:t>Received</a:t>
            </a:r>
            <a:r>
              <a:rPr lang="en-HK" dirty="0">
                <a:solidFill>
                  <a:srgbClr val="FF0000"/>
                </a:solidFill>
              </a:rPr>
              <a:t> shows if any approval is waiting for your action.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HK" dirty="0">
                <a:solidFill>
                  <a:srgbClr val="FF0000"/>
                </a:solidFill>
              </a:rPr>
              <a:t>Approval &gt; </a:t>
            </a:r>
            <a:r>
              <a:rPr lang="en-HK" b="1" dirty="0">
                <a:solidFill>
                  <a:srgbClr val="FF0000"/>
                </a:solidFill>
              </a:rPr>
              <a:t>Sent</a:t>
            </a:r>
            <a:r>
              <a:rPr lang="en-HK" dirty="0">
                <a:solidFill>
                  <a:srgbClr val="FF0000"/>
                </a:solidFill>
              </a:rPr>
              <a:t> shows if any approval is requested by you.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HK" dirty="0">
                <a:solidFill>
                  <a:srgbClr val="FF0000"/>
                </a:solidFill>
              </a:rPr>
              <a:t>Approval &gt; </a:t>
            </a:r>
            <a:r>
              <a:rPr lang="en-HK" b="1" dirty="0">
                <a:solidFill>
                  <a:srgbClr val="FF0000"/>
                </a:solidFill>
              </a:rPr>
              <a:t>History</a:t>
            </a:r>
            <a:r>
              <a:rPr lang="en-HK" dirty="0">
                <a:solidFill>
                  <a:srgbClr val="FF0000"/>
                </a:solidFill>
              </a:rPr>
              <a:t> shows the approval history you received and sent.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2448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Create an Approval Workflow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602" y="1429432"/>
            <a:ext cx="2561905" cy="287619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38200" y="1429432"/>
            <a:ext cx="925286" cy="38070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33061" y="1810140"/>
            <a:ext cx="1679509" cy="38070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6108" y="1429432"/>
            <a:ext cx="7637692" cy="4956706"/>
          </a:xfrm>
          <a:prstGeom prst="rect">
            <a:avLst/>
          </a:prstGeom>
        </p:spPr>
      </p:pic>
      <p:cxnSp>
        <p:nvCxnSpPr>
          <p:cNvPr id="9" name="Straight Arrow Connector 8"/>
          <p:cNvCxnSpPr>
            <a:stCxn id="6" idx="3"/>
          </p:cNvCxnSpPr>
          <p:nvPr/>
        </p:nvCxnSpPr>
        <p:spPr>
          <a:xfrm>
            <a:off x="2612570" y="2000494"/>
            <a:ext cx="1082352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969967" y="2190848"/>
            <a:ext cx="564987" cy="18845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25602" y="4615428"/>
            <a:ext cx="27054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HK" dirty="0">
                <a:solidFill>
                  <a:srgbClr val="FF0000"/>
                </a:solidFill>
              </a:rPr>
              <a:t>Select </a:t>
            </a:r>
            <a:r>
              <a:rPr lang="en-HK" b="1" dirty="0">
                <a:solidFill>
                  <a:srgbClr val="FF0000"/>
                </a:solidFill>
              </a:rPr>
              <a:t>New &gt; Create from template</a:t>
            </a:r>
          </a:p>
          <a:p>
            <a:pPr marL="342900" indent="-342900">
              <a:buAutoNum type="arabicPeriod"/>
            </a:pPr>
            <a:r>
              <a:rPr lang="en-HK" dirty="0">
                <a:solidFill>
                  <a:srgbClr val="FF0000"/>
                </a:solidFill>
              </a:rPr>
              <a:t>Select </a:t>
            </a:r>
            <a:r>
              <a:rPr lang="en-HK" b="1" dirty="0">
                <a:solidFill>
                  <a:srgbClr val="FF0000"/>
                </a:solidFill>
              </a:rPr>
              <a:t>Approval</a:t>
            </a:r>
            <a:r>
              <a:rPr lang="en-HK" dirty="0">
                <a:solidFill>
                  <a:srgbClr val="FF0000"/>
                </a:solidFill>
              </a:rPr>
              <a:t> tab and select a suitable template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4905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Design the Workflow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745" r="7562" b="55372"/>
          <a:stretch/>
        </p:blipFill>
        <p:spPr>
          <a:xfrm>
            <a:off x="167951" y="1518279"/>
            <a:ext cx="5850294" cy="3237603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949" t="44397" r="7234"/>
          <a:stretch/>
        </p:blipFill>
        <p:spPr>
          <a:xfrm>
            <a:off x="6176866" y="1518279"/>
            <a:ext cx="5868955" cy="4040924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707503" y="3564288"/>
            <a:ext cx="2799184" cy="3732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200" y="5129107"/>
            <a:ext cx="42003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>
                <a:solidFill>
                  <a:srgbClr val="FF0000"/>
                </a:solidFill>
              </a:rPr>
              <a:t>When an request is submitted, an email will be sent to the approver for approval</a:t>
            </a:r>
          </a:p>
          <a:p>
            <a:endParaRPr lang="en-HK" dirty="0">
              <a:solidFill>
                <a:srgbClr val="FF0000"/>
              </a:solidFill>
            </a:endParaRPr>
          </a:p>
          <a:p>
            <a:r>
              <a:rPr lang="en-HK" dirty="0">
                <a:solidFill>
                  <a:srgbClr val="FF0000"/>
                </a:solidFill>
              </a:rPr>
              <a:t>In this example, the workflow is triggered by submitting a request form.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175657" y="3937513"/>
            <a:ext cx="531846" cy="117565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176866" y="5605858"/>
            <a:ext cx="2929812" cy="1200329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HK" dirty="0">
                <a:solidFill>
                  <a:srgbClr val="00B050"/>
                </a:solidFill>
              </a:rPr>
              <a:t>Actions to take when the request is approved, including prepare document and send notification email.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90653" y="5611892"/>
            <a:ext cx="2855168" cy="92333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HK" dirty="0">
                <a:solidFill>
                  <a:srgbClr val="FF0000"/>
                </a:solidFill>
              </a:rPr>
              <a:t>If the request is rejected, an notification email will be sent to notify the requestor.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5875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Connections in the Workflow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20232"/>
          <a:stretch/>
        </p:blipFill>
        <p:spPr>
          <a:xfrm>
            <a:off x="838200" y="1797633"/>
            <a:ext cx="5199553" cy="26064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5817" y="1796848"/>
            <a:ext cx="5181600" cy="26280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1" y="4572006"/>
            <a:ext cx="10519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HK" dirty="0">
                <a:solidFill>
                  <a:srgbClr val="FF0000"/>
                </a:solidFill>
              </a:rPr>
              <a:t>Different O365 tools are used in the workflow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6299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Security &amp; Privacy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4617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Security &amp; Privacy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/>
              <a:t>To know more about Office 365 (O365), please visit ITSC website:</a:t>
            </a:r>
          </a:p>
          <a:p>
            <a:pPr marL="269875" indent="0">
              <a:buNone/>
            </a:pPr>
            <a:r>
              <a:rPr lang="en-US" dirty="0">
                <a:hlinkClick r:id="rId2"/>
              </a:rPr>
              <a:t>https://itsc.ust.hk/services/general-it-services/user-account/office-365-for-staff/</a:t>
            </a:r>
            <a:endParaRPr lang="en-HK" dirty="0"/>
          </a:p>
          <a:p>
            <a:r>
              <a:rPr lang="en-HK" dirty="0"/>
              <a:t>To access O365, you are required to login in with your HKUST email address, password, and authenticate through the DUO Mobile app for 2FA authentication.</a:t>
            </a:r>
          </a:p>
          <a:p>
            <a:r>
              <a:rPr lang="en-HK" dirty="0"/>
              <a:t>There are only 3 types of access rights in Microsoft Teams: owner (full control), member (edit rights), and guest (read-only)</a:t>
            </a:r>
          </a:p>
          <a:p>
            <a:r>
              <a:rPr lang="en-HK" dirty="0"/>
              <a:t>Be careful to grant rights to different users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185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Basic Concepts and 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/>
              <a:t>A shared space is a Team (team site) with many members</a:t>
            </a:r>
          </a:p>
          <a:p>
            <a:pPr lvl="1"/>
            <a:r>
              <a:rPr lang="en-HK" dirty="0"/>
              <a:t>The person who creates the Team is the owner with most rights</a:t>
            </a:r>
          </a:p>
          <a:p>
            <a:pPr lvl="1"/>
            <a:r>
              <a:rPr lang="en-HK" dirty="0"/>
              <a:t>Owner can invite members to be the owner</a:t>
            </a:r>
          </a:p>
          <a:p>
            <a:pPr lvl="1"/>
            <a:r>
              <a:rPr lang="en-HK" dirty="0"/>
              <a:t>Invited owner would have the same rights at the owner</a:t>
            </a:r>
          </a:p>
          <a:p>
            <a:r>
              <a:rPr lang="en-HK" dirty="0"/>
              <a:t>A person can join many independent Teams</a:t>
            </a:r>
          </a:p>
          <a:p>
            <a:r>
              <a:rPr lang="en-HK" dirty="0"/>
              <a:t>Each Team can create Channels and a member may belong to different channels.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5900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Private Cloud – OneDrive for 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5706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HK" dirty="0"/>
              <a:t>Your private cloud in O365 is OneDrive for Business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4033" y="1985516"/>
            <a:ext cx="7819053" cy="4639817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184259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Log or Analytics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HK" dirty="0"/>
              <a:t>Microsoft Teams do not have administrator log, but there is an Analytics page showing the activity summary of the team.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932" y="2677885"/>
            <a:ext cx="5061140" cy="3971669"/>
          </a:xfrm>
          <a:prstGeom prst="rect">
            <a:avLst/>
          </a:prstGeom>
          <a:ln>
            <a:solidFill>
              <a:srgbClr val="4B53BC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0803" y="2677885"/>
            <a:ext cx="5245148" cy="3395324"/>
          </a:xfrm>
          <a:prstGeom prst="rect">
            <a:avLst/>
          </a:prstGeom>
          <a:ln>
            <a:solidFill>
              <a:srgbClr val="4B53BC"/>
            </a:solidFill>
          </a:ln>
        </p:spPr>
      </p:pic>
    </p:spTree>
    <p:extLst>
      <p:ext uri="{BB962C8B-B14F-4D97-AF65-F5344CB8AC3E}">
        <p14:creationId xmlns:p14="http://schemas.microsoft.com/office/powerpoint/2010/main" val="26981515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Other Features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644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Other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4419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HK" dirty="0"/>
              <a:t>You can add many different apps to your team as a tab, including apps in O365 and many other 3</a:t>
            </a:r>
            <a:r>
              <a:rPr lang="en-HK" baseline="30000" dirty="0"/>
              <a:t>rd</a:t>
            </a:r>
            <a:r>
              <a:rPr lang="en-HK" dirty="0"/>
              <a:t> party apps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897" y="2302703"/>
            <a:ext cx="3904835" cy="44747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9378" y="2302703"/>
            <a:ext cx="3885549" cy="445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7817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Calendar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HK" dirty="0">
                <a:solidFill>
                  <a:srgbClr val="FF0000"/>
                </a:solidFill>
              </a:rPr>
              <a:t>Calendar is totally integrated with Outlook Calendar!!!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41" y="2349980"/>
            <a:ext cx="6676565" cy="4078913"/>
          </a:xfrm>
          <a:prstGeom prst="rect">
            <a:avLst/>
          </a:prstGeom>
          <a:ln>
            <a:solidFill>
              <a:srgbClr val="4B53BC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9834" y="2349980"/>
            <a:ext cx="4994212" cy="4078913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584419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Schedule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7702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HK" dirty="0"/>
              <a:t>You can schedule a meeting in Microsoft Teams</a:t>
            </a:r>
          </a:p>
          <a:p>
            <a:pPr marL="0" indent="0" algn="ctr">
              <a:buNone/>
            </a:pPr>
            <a:r>
              <a:rPr lang="en-HK" sz="2600" dirty="0"/>
              <a:t>Meeting invitation will be sent through Outlook</a:t>
            </a: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228" y="2483464"/>
            <a:ext cx="4447619" cy="2514286"/>
          </a:xfrm>
          <a:prstGeom prst="rect">
            <a:avLst/>
          </a:prstGeom>
          <a:ln>
            <a:solidFill>
              <a:srgbClr val="4B53BC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7874" y="2483464"/>
            <a:ext cx="5808014" cy="4260727"/>
          </a:xfrm>
          <a:prstGeom prst="rect">
            <a:avLst/>
          </a:prstGeom>
          <a:ln>
            <a:solidFill>
              <a:srgbClr val="4B53BC"/>
            </a:solidFill>
          </a:ln>
        </p:spPr>
      </p:pic>
    </p:spTree>
    <p:extLst>
      <p:ext uri="{BB962C8B-B14F-4D97-AF65-F5344CB8AC3E}">
        <p14:creationId xmlns:p14="http://schemas.microsoft.com/office/powerpoint/2010/main" val="39954656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Video Conference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151" y="1331104"/>
            <a:ext cx="11290041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HK" dirty="0"/>
              <a:t>You can share your screen, hide your background, etc. in video conference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046" y="1834956"/>
            <a:ext cx="8561499" cy="481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852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Microsoft Teams: Getting Started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631984" cy="4351338"/>
          </a:xfrm>
        </p:spPr>
        <p:txBody>
          <a:bodyPr/>
          <a:lstStyle/>
          <a:p>
            <a:r>
              <a:rPr lang="en-HK" dirty="0"/>
              <a:t>First time login</a:t>
            </a:r>
          </a:p>
          <a:p>
            <a:pPr lvl="1"/>
            <a:r>
              <a:rPr lang="en-HK" dirty="0"/>
              <a:t>You do not need to register an account</a:t>
            </a:r>
          </a:p>
          <a:p>
            <a:pPr lvl="1"/>
            <a:r>
              <a:rPr lang="en-HK" dirty="0"/>
              <a:t>Login with your HKUST email address and password</a:t>
            </a:r>
          </a:p>
          <a:p>
            <a:r>
              <a:rPr lang="en-HK" dirty="0"/>
              <a:t>You can create your own team and invite others to join your team</a:t>
            </a:r>
          </a:p>
          <a:p>
            <a:r>
              <a:rPr lang="en-HK" dirty="0"/>
              <a:t>You can accept an invitation from another team</a:t>
            </a:r>
          </a:p>
          <a:p>
            <a:r>
              <a:rPr lang="en-HK" dirty="0"/>
              <a:t>You can apply to join another team</a:t>
            </a:r>
          </a:p>
          <a:p>
            <a:r>
              <a:rPr lang="en-HK" dirty="0"/>
              <a:t>Public team: every HKUST user can join</a:t>
            </a:r>
          </a:p>
          <a:p>
            <a:r>
              <a:rPr lang="en-HK" dirty="0"/>
              <a:t>Private team: only invited users can join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0206" y="256197"/>
            <a:ext cx="2212361" cy="2154575"/>
          </a:xfrm>
          <a:prstGeom prst="rect">
            <a:avLst/>
          </a:prstGeom>
          <a:ln>
            <a:solidFill>
              <a:srgbClr val="4B53BC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0206" y="2410772"/>
            <a:ext cx="2212361" cy="2146320"/>
          </a:xfrm>
          <a:prstGeom prst="rect">
            <a:avLst/>
          </a:prstGeom>
          <a:ln>
            <a:solidFill>
              <a:srgbClr val="4B53BC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0207" y="4557092"/>
            <a:ext cx="2212360" cy="2154574"/>
          </a:xfrm>
          <a:prstGeom prst="rect">
            <a:avLst/>
          </a:prstGeom>
          <a:ln>
            <a:solidFill>
              <a:srgbClr val="4B53BC"/>
            </a:solidFill>
          </a:ln>
        </p:spPr>
      </p:pic>
    </p:spTree>
    <p:extLst>
      <p:ext uri="{BB962C8B-B14F-4D97-AF65-F5344CB8AC3E}">
        <p14:creationId xmlns:p14="http://schemas.microsoft.com/office/powerpoint/2010/main" val="3035125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Accept an Invitation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428" y="1403305"/>
            <a:ext cx="8257143" cy="53142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240529" y="1511232"/>
            <a:ext cx="2677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>
                <a:solidFill>
                  <a:srgbClr val="FF0000"/>
                </a:solidFill>
              </a:rPr>
              <a:t>An invitation email will be sent to the invitee.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40529" y="5381897"/>
            <a:ext cx="28426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>
                <a:solidFill>
                  <a:srgbClr val="FF0000"/>
                </a:solidFill>
              </a:rPr>
              <a:t>The invitee can click </a:t>
            </a:r>
            <a:r>
              <a:rPr lang="en-HK" b="1" dirty="0">
                <a:solidFill>
                  <a:srgbClr val="FF0000"/>
                </a:solidFill>
              </a:rPr>
              <a:t>Open Microsoft Teams</a:t>
            </a:r>
            <a:r>
              <a:rPr lang="en-HK" dirty="0">
                <a:solidFill>
                  <a:srgbClr val="FF0000"/>
                </a:solidFill>
              </a:rPr>
              <a:t> button to accept the invitation and launch Team.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7511143" y="5982790"/>
            <a:ext cx="1729386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7511143" y="1834397"/>
            <a:ext cx="1729386" cy="72592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4007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Join a Team with a Code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628" y="1518217"/>
            <a:ext cx="3372924" cy="4305163"/>
          </a:xfrm>
          <a:prstGeom prst="rect">
            <a:avLst/>
          </a:prstGeom>
          <a:ln>
            <a:solidFill>
              <a:srgbClr val="4B53BC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6653" y="1518216"/>
            <a:ext cx="3372558" cy="4305163"/>
          </a:xfrm>
          <a:prstGeom prst="rect">
            <a:avLst/>
          </a:prstGeom>
          <a:ln>
            <a:solidFill>
              <a:srgbClr val="4B53BC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257628" y="5989881"/>
            <a:ext cx="4245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>
                <a:solidFill>
                  <a:srgbClr val="FF0000"/>
                </a:solidFill>
              </a:rPr>
              <a:t>1. Click </a:t>
            </a:r>
            <a:r>
              <a:rPr lang="en-HK" b="1" dirty="0">
                <a:solidFill>
                  <a:srgbClr val="FF0000"/>
                </a:solidFill>
              </a:rPr>
              <a:t>Join or create team button</a:t>
            </a:r>
            <a:r>
              <a:rPr lang="en-HK" dirty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46653" y="5989881"/>
            <a:ext cx="3958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dirty="0">
                <a:solidFill>
                  <a:srgbClr val="FF0000"/>
                </a:solidFill>
              </a:rPr>
              <a:t>2. Enter the code and click </a:t>
            </a:r>
            <a:r>
              <a:rPr lang="en-HK" b="1" dirty="0">
                <a:solidFill>
                  <a:srgbClr val="FF0000"/>
                </a:solidFill>
              </a:rPr>
              <a:t>Join team</a:t>
            </a:r>
            <a:r>
              <a:rPr lang="en-HK" dirty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025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3865"/>
            <a:ext cx="10515600" cy="1325563"/>
          </a:xfrm>
        </p:spPr>
        <p:txBody>
          <a:bodyPr/>
          <a:lstStyle/>
          <a:p>
            <a:r>
              <a:rPr lang="en-HK" dirty="0"/>
              <a:t>Generate Team Code (only owner can do it)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06" y="1205178"/>
            <a:ext cx="3855291" cy="4985106"/>
          </a:xfrm>
          <a:prstGeom prst="rect">
            <a:avLst/>
          </a:prstGeom>
          <a:ln>
            <a:solidFill>
              <a:srgbClr val="4B53BC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2060" y="1205178"/>
            <a:ext cx="3855291" cy="4985106"/>
          </a:xfrm>
          <a:prstGeom prst="rect">
            <a:avLst/>
          </a:prstGeom>
          <a:ln>
            <a:solidFill>
              <a:srgbClr val="4B53BC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7981" y="1205178"/>
            <a:ext cx="3855291" cy="4985106"/>
          </a:xfrm>
          <a:prstGeom prst="rect">
            <a:avLst/>
          </a:prstGeom>
          <a:ln>
            <a:solidFill>
              <a:srgbClr val="4B53BC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13506" y="6190284"/>
            <a:ext cx="3855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HK" dirty="0">
                <a:solidFill>
                  <a:srgbClr val="FF0000"/>
                </a:solidFill>
              </a:rPr>
              <a:t>Click to select </a:t>
            </a:r>
            <a:r>
              <a:rPr lang="en-HK" b="1" dirty="0">
                <a:solidFill>
                  <a:srgbClr val="FF0000"/>
                </a:solidFill>
              </a:rPr>
              <a:t>Manage team.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99427" y="6203348"/>
            <a:ext cx="3855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HK" dirty="0">
                <a:solidFill>
                  <a:srgbClr val="FF0000"/>
                </a:solidFill>
              </a:rPr>
              <a:t>Go to </a:t>
            </a:r>
            <a:r>
              <a:rPr lang="en-HK" b="1" dirty="0">
                <a:solidFill>
                  <a:srgbClr val="FF0000"/>
                </a:solidFill>
              </a:rPr>
              <a:t>Settings</a:t>
            </a:r>
            <a:r>
              <a:rPr lang="en-HK" dirty="0">
                <a:solidFill>
                  <a:srgbClr val="FF0000"/>
                </a:solidFill>
              </a:rPr>
              <a:t>, expand </a:t>
            </a:r>
            <a:r>
              <a:rPr lang="en-HK" b="1" dirty="0">
                <a:solidFill>
                  <a:srgbClr val="FF0000"/>
                </a:solidFill>
              </a:rPr>
              <a:t>Team code</a:t>
            </a:r>
            <a:r>
              <a:rPr lang="en-HK" dirty="0">
                <a:solidFill>
                  <a:srgbClr val="FF0000"/>
                </a:solidFill>
              </a:rPr>
              <a:t> and click </a:t>
            </a:r>
            <a:r>
              <a:rPr lang="en-HK" b="1" dirty="0">
                <a:solidFill>
                  <a:srgbClr val="FF0000"/>
                </a:solidFill>
              </a:rPr>
              <a:t>Generate</a:t>
            </a:r>
            <a:r>
              <a:rPr lang="en-HK" dirty="0">
                <a:solidFill>
                  <a:srgbClr val="FF0000"/>
                </a:solidFill>
              </a:rPr>
              <a:t> button.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0614" y="6190284"/>
            <a:ext cx="3855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HK" dirty="0">
                <a:solidFill>
                  <a:srgbClr val="FF0000"/>
                </a:solidFill>
              </a:rPr>
              <a:t>You may </a:t>
            </a:r>
            <a:r>
              <a:rPr lang="en-HK" b="1" dirty="0">
                <a:solidFill>
                  <a:srgbClr val="FF0000"/>
                </a:solidFill>
              </a:rPr>
              <a:t>copy</a:t>
            </a:r>
            <a:r>
              <a:rPr lang="en-HK" dirty="0">
                <a:solidFill>
                  <a:srgbClr val="FF0000"/>
                </a:solidFill>
              </a:rPr>
              <a:t> and send the code to invite new members.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142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5575"/>
            <a:ext cx="10515600" cy="1325563"/>
          </a:xfrm>
        </p:spPr>
        <p:txBody>
          <a:bodyPr/>
          <a:lstStyle/>
          <a:p>
            <a:r>
              <a:rPr lang="en-HK" dirty="0"/>
              <a:t>Invite a New Member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17" y="1162050"/>
            <a:ext cx="4160989" cy="5380390"/>
          </a:xfrm>
          <a:prstGeom prst="rect">
            <a:avLst/>
          </a:prstGeom>
          <a:ln>
            <a:solidFill>
              <a:srgbClr val="4B53BC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542" y="1064110"/>
            <a:ext cx="3867337" cy="2816710"/>
          </a:xfrm>
          <a:prstGeom prst="rect">
            <a:avLst/>
          </a:prstGeom>
          <a:ln>
            <a:solidFill>
              <a:srgbClr val="4B53BC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4922" y="1064110"/>
            <a:ext cx="3867336" cy="2816710"/>
          </a:xfrm>
          <a:prstGeom prst="rect">
            <a:avLst/>
          </a:prstGeom>
          <a:ln>
            <a:solidFill>
              <a:srgbClr val="4B53BC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3909" y="3974130"/>
            <a:ext cx="3863970" cy="2814258"/>
          </a:xfrm>
          <a:prstGeom prst="rect">
            <a:avLst/>
          </a:prstGeom>
          <a:ln>
            <a:solidFill>
              <a:srgbClr val="4B53BC"/>
            </a:solidFill>
          </a:ln>
        </p:spPr>
      </p:pic>
      <p:cxnSp>
        <p:nvCxnSpPr>
          <p:cNvPr id="8" name="Straight Arrow Connector 7"/>
          <p:cNvCxnSpPr/>
          <p:nvPr/>
        </p:nvCxnSpPr>
        <p:spPr>
          <a:xfrm flipV="1">
            <a:off x="2886075" y="2266950"/>
            <a:ext cx="1543050" cy="143827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7504199" y="2472465"/>
            <a:ext cx="1543050" cy="731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7620000" y="2224651"/>
            <a:ext cx="3800475" cy="256470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400855" y="4197212"/>
            <a:ext cx="326353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HK" dirty="0">
                <a:solidFill>
                  <a:srgbClr val="FF0000"/>
                </a:solidFill>
              </a:rPr>
              <a:t>Click to select </a:t>
            </a:r>
            <a:r>
              <a:rPr lang="en-HK" b="1" dirty="0">
                <a:solidFill>
                  <a:srgbClr val="FF0000"/>
                </a:solidFill>
              </a:rPr>
              <a:t>Add member</a:t>
            </a:r>
          </a:p>
          <a:p>
            <a:pPr marL="342900" indent="-342900">
              <a:buAutoNum type="arabicPeriod"/>
            </a:pPr>
            <a:r>
              <a:rPr lang="en-HK" dirty="0">
                <a:solidFill>
                  <a:srgbClr val="FF0000"/>
                </a:solidFill>
              </a:rPr>
              <a:t>Type the </a:t>
            </a:r>
            <a:r>
              <a:rPr lang="en-HK" b="1" dirty="0">
                <a:solidFill>
                  <a:srgbClr val="FF0000"/>
                </a:solidFill>
              </a:rPr>
              <a:t>ITSC account username</a:t>
            </a:r>
            <a:r>
              <a:rPr lang="en-HK" dirty="0">
                <a:solidFill>
                  <a:srgbClr val="FF0000"/>
                </a:solidFill>
              </a:rPr>
              <a:t> and select the person</a:t>
            </a:r>
          </a:p>
          <a:p>
            <a:pPr marL="342900" indent="-342900">
              <a:buAutoNum type="arabicPeriod"/>
            </a:pPr>
            <a:r>
              <a:rPr lang="en-HK" dirty="0">
                <a:solidFill>
                  <a:srgbClr val="FF0000"/>
                </a:solidFill>
              </a:rPr>
              <a:t>Click the </a:t>
            </a:r>
            <a:r>
              <a:rPr lang="en-HK" b="1" dirty="0">
                <a:solidFill>
                  <a:srgbClr val="FF0000"/>
                </a:solidFill>
              </a:rPr>
              <a:t>Add</a:t>
            </a:r>
            <a:r>
              <a:rPr lang="en-HK" dirty="0">
                <a:solidFill>
                  <a:srgbClr val="FF0000"/>
                </a:solidFill>
              </a:rPr>
              <a:t> button</a:t>
            </a:r>
          </a:p>
          <a:p>
            <a:pPr marL="342900" indent="-342900">
              <a:buAutoNum type="arabicPeriod"/>
            </a:pPr>
            <a:r>
              <a:rPr lang="en-HK" dirty="0">
                <a:solidFill>
                  <a:srgbClr val="FF0000"/>
                </a:solidFill>
              </a:rPr>
              <a:t>Select </a:t>
            </a:r>
            <a:r>
              <a:rPr lang="en-HK" b="1" dirty="0">
                <a:solidFill>
                  <a:srgbClr val="FF0000"/>
                </a:solidFill>
              </a:rPr>
              <a:t>membership</a:t>
            </a:r>
            <a:r>
              <a:rPr lang="en-HK" dirty="0">
                <a:solidFill>
                  <a:srgbClr val="FF0000"/>
                </a:solidFill>
              </a:rPr>
              <a:t> and Click the </a:t>
            </a:r>
            <a:r>
              <a:rPr lang="en-HK" b="1" dirty="0">
                <a:solidFill>
                  <a:srgbClr val="FF0000"/>
                </a:solidFill>
              </a:rPr>
              <a:t>Close</a:t>
            </a:r>
            <a:r>
              <a:rPr lang="en-HK" dirty="0">
                <a:solidFill>
                  <a:srgbClr val="FF0000"/>
                </a:solidFill>
              </a:rPr>
              <a:t> button</a:t>
            </a:r>
          </a:p>
          <a:p>
            <a:pPr marL="342900" indent="-342900">
              <a:buAutoNum type="arabicPeriod"/>
            </a:pPr>
            <a:r>
              <a:rPr lang="en-HK" dirty="0">
                <a:solidFill>
                  <a:srgbClr val="FF0000"/>
                </a:solidFill>
              </a:rPr>
              <a:t>Invitation email will be sent to the new member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3325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945</TotalTime>
  <Words>1479</Words>
  <Application>Microsoft Office PowerPoint</Application>
  <PresentationFormat>Widescreen</PresentationFormat>
  <Paragraphs>184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Arial</vt:lpstr>
      <vt:lpstr>Calibri</vt:lpstr>
      <vt:lpstr>Calibri Light</vt:lpstr>
      <vt:lpstr>Office Theme</vt:lpstr>
      <vt:lpstr>Microsoft Teams</vt:lpstr>
      <vt:lpstr>Microsoft Teams</vt:lpstr>
      <vt:lpstr>Installation of Microsoft Teams</vt:lpstr>
      <vt:lpstr>Basic Concepts and Terminology</vt:lpstr>
      <vt:lpstr>Microsoft Teams: Getting Started</vt:lpstr>
      <vt:lpstr>Accept an Invitation</vt:lpstr>
      <vt:lpstr>Join a Team with a Code</vt:lpstr>
      <vt:lpstr>Generate Team Code (only owner can do it)</vt:lpstr>
      <vt:lpstr>Invite a New Member</vt:lpstr>
      <vt:lpstr>Language Selection</vt:lpstr>
      <vt:lpstr>Files Sharing in Microsoft Teams</vt:lpstr>
      <vt:lpstr>Access Files in Team</vt:lpstr>
      <vt:lpstr>Access Files in Windows / iOS</vt:lpstr>
      <vt:lpstr>Team Space: Shared with Team Members</vt:lpstr>
      <vt:lpstr>Access Permission</vt:lpstr>
      <vt:lpstr>Manipulation of Shared Files</vt:lpstr>
      <vt:lpstr>Collaboration Online Editing</vt:lpstr>
      <vt:lpstr>Management of Contacts &amp; Groups</vt:lpstr>
      <vt:lpstr>Contacts – Team Members</vt:lpstr>
      <vt:lpstr>Organization Chart &amp; Contact Profile</vt:lpstr>
      <vt:lpstr>Add Channel</vt:lpstr>
      <vt:lpstr>Edit Channel</vt:lpstr>
      <vt:lpstr>Personal Contact</vt:lpstr>
      <vt:lpstr>Messaging Service</vt:lpstr>
      <vt:lpstr>Team or Channel Communication</vt:lpstr>
      <vt:lpstr>Post Announcement</vt:lpstr>
      <vt:lpstr>Personal Chat</vt:lpstr>
      <vt:lpstr>Search Chat Records</vt:lpstr>
      <vt:lpstr>Manage Chat</vt:lpstr>
      <vt:lpstr>Options to Send a Message</vt:lpstr>
      <vt:lpstr>Workflow of Approval</vt:lpstr>
      <vt:lpstr>Launch Power Automate</vt:lpstr>
      <vt:lpstr>Templates</vt:lpstr>
      <vt:lpstr>Approvals</vt:lpstr>
      <vt:lpstr>Create an Approval Workflow</vt:lpstr>
      <vt:lpstr>Design the Workflow</vt:lpstr>
      <vt:lpstr>Connections in the Workflow</vt:lpstr>
      <vt:lpstr>Security &amp; Privacy</vt:lpstr>
      <vt:lpstr>Security &amp; Privacy Issues</vt:lpstr>
      <vt:lpstr>Private Cloud – OneDrive for Business</vt:lpstr>
      <vt:lpstr>Log or Analytics</vt:lpstr>
      <vt:lpstr>Other Features</vt:lpstr>
      <vt:lpstr>Other Features</vt:lpstr>
      <vt:lpstr>Calendar</vt:lpstr>
      <vt:lpstr>Schedule Meeting</vt:lpstr>
      <vt:lpstr>Video Conference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Teams</dc:title>
  <dc:creator>Liona Cheung</dc:creator>
  <cp:lastModifiedBy>Samuel Shu Kin KWAN</cp:lastModifiedBy>
  <cp:revision>80</cp:revision>
  <dcterms:created xsi:type="dcterms:W3CDTF">2020-06-12T07:57:59Z</dcterms:created>
  <dcterms:modified xsi:type="dcterms:W3CDTF">2020-09-09T08:20:33Z</dcterms:modified>
</cp:coreProperties>
</file>